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y="5143500" cx="9144000"/>
  <p:notesSz cx="6858000" cy="9144000"/>
  <p:embeddedFontLst>
    <p:embeddedFont>
      <p:font typeface="IBM Plex Sans"/>
      <p:regular r:id="rId33"/>
      <p:bold r:id="rId34"/>
      <p:italic r:id="rId35"/>
      <p:boldItalic r:id="rId36"/>
    </p:embeddedFont>
    <p:embeddedFont>
      <p:font typeface="Alice"/>
      <p:regular r:id="rId37"/>
    </p:embeddedFont>
    <p:embeddedFont>
      <p:font typeface="Poppins SemiBold"/>
      <p:regular r:id="rId38"/>
      <p:bold r:id="rId39"/>
      <p:italic r:id="rId40"/>
      <p:boldItalic r:id="rId41"/>
    </p:embeddedFont>
    <p:embeddedFont>
      <p:font typeface="Oswald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SemiBold-italic.fntdata"/><Relationship Id="rId20" Type="http://schemas.openxmlformats.org/officeDocument/2006/relationships/slide" Target="slides/slide13.xml"/><Relationship Id="rId42" Type="http://schemas.openxmlformats.org/officeDocument/2006/relationships/font" Target="fonts/Oswald-regular.fntdata"/><Relationship Id="rId41" Type="http://schemas.openxmlformats.org/officeDocument/2006/relationships/font" Target="fonts/PoppinsSemiBold-boldItalic.fntdata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43" Type="http://schemas.openxmlformats.org/officeDocument/2006/relationships/font" Target="fonts/Oswald-bold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IBMPlexSans-regular.fntdata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font" Target="fonts/IBMPlexSans-italic.fntdata"/><Relationship Id="rId12" Type="http://schemas.openxmlformats.org/officeDocument/2006/relationships/slide" Target="slides/slide5.xml"/><Relationship Id="rId34" Type="http://schemas.openxmlformats.org/officeDocument/2006/relationships/font" Target="fonts/IBMPlexSans-bold.fntdata"/><Relationship Id="rId15" Type="http://schemas.openxmlformats.org/officeDocument/2006/relationships/slide" Target="slides/slide8.xml"/><Relationship Id="rId37" Type="http://schemas.openxmlformats.org/officeDocument/2006/relationships/font" Target="fonts/Alice-regular.fntdata"/><Relationship Id="rId14" Type="http://schemas.openxmlformats.org/officeDocument/2006/relationships/slide" Target="slides/slide7.xml"/><Relationship Id="rId36" Type="http://schemas.openxmlformats.org/officeDocument/2006/relationships/font" Target="fonts/IBMPlexSans-boldItalic.fntdata"/><Relationship Id="rId17" Type="http://schemas.openxmlformats.org/officeDocument/2006/relationships/slide" Target="slides/slide10.xml"/><Relationship Id="rId39" Type="http://schemas.openxmlformats.org/officeDocument/2006/relationships/font" Target="fonts/PoppinsSemiBold-bold.fntdata"/><Relationship Id="rId16" Type="http://schemas.openxmlformats.org/officeDocument/2006/relationships/slide" Target="slides/slide9.xml"/><Relationship Id="rId38" Type="http://schemas.openxmlformats.org/officeDocument/2006/relationships/font" Target="fonts/PoppinsSemiBold-regular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gif>
</file>

<file path=ppt/media/image11.png>
</file>

<file path=ppt/media/image12.gif>
</file>

<file path=ppt/media/image13.gif>
</file>

<file path=ppt/media/image14.gif>
</file>

<file path=ppt/media/image15.gif>
</file>

<file path=ppt/media/image16.gif>
</file>

<file path=ppt/media/image17.jpg>
</file>

<file path=ppt/media/image18.jpg>
</file>

<file path=ppt/media/image19.jpg>
</file>

<file path=ppt/media/image2.png>
</file>

<file path=ppt/media/image20.gif>
</file>

<file path=ppt/media/image21.gif>
</file>

<file path=ppt/media/image22.png>
</file>

<file path=ppt/media/image23.png>
</file>

<file path=ppt/media/image24.png>
</file>

<file path=ppt/media/image3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4a4062657_12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g354a4062657_12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b4c202fa57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3b4c202fa57_0_2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b4c202fa57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3b4c202fa57_0_2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b4c202fa57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g3b4c202fa57_0_2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b4c202fa57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3b4c202fa57_0_2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b4c202fa57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3b4c202fa57_0_2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b4c202fa57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3b4c202fa57_0_2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b4c202fa57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3b4c202fa57_0_28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b4c202fa57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3b4c202fa57_0_2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b4c202fa57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3b4c202fa57_0_3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b4c202fa57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3b4c202fa57_0_3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b4c202fa57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3b4c202fa57_0_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b4c202fa57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g3b4c202fa57_0_3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3b4c202fa57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3b4c202fa57_0_3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b4c202fa57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g3b4c202fa57_0_3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b4f3d9a9b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3b4f3d9a9bc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54a4062657_8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g354a4062657_8_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b581fe23e3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g3b581fe23e3_1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4a4062657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354a4062657_8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4a4062657_8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354a4062657_8_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4a4062657_8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354a4062657_8_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b4c202fa5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3b4c202fa57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b4c202fa57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3b4c202fa57_0_1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b4c202fa57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3b4c202fa57_0_1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b4c202fa57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3b4c202fa57_0_2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7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0" name="Google Shape;140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" name="Google Shape;145;p28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6" name="Google Shape;146;p2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7" name="Google Shape;147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8" name="Google Shape;148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2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5" name="Google Shape;155;p2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8" name="Google Shape;158;p30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9" name="Google Shape;159;p30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0" name="Google Shape;160;p30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1" name="Google Shape;161;p30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2" name="Google Shape;162;p3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3" name="Google Shape;163;p3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4" name="Google Shape;164;p3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3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3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9" name="Google Shape;169;p3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2" name="Google Shape;172;p3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3" name="Google Shape;173;p3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6" name="Google Shape;176;p33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77" name="Google Shape;177;p33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78" name="Google Shape;178;p3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3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3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3" name="Google Shape;183;p34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34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85" name="Google Shape;185;p3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6" name="Google Shape;186;p3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3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0" name="Google Shape;190;p35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1" name="Google Shape;191;p3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3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3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6" name="Google Shape;196;p36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7" name="Google Shape;197;p3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3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2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1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13.gif"/><Relationship Id="rId6" Type="http://schemas.openxmlformats.org/officeDocument/2006/relationships/image" Target="../media/image10.gif"/><Relationship Id="rId7" Type="http://schemas.openxmlformats.org/officeDocument/2006/relationships/image" Target="../media/image16.gif"/><Relationship Id="rId8" Type="http://schemas.openxmlformats.org/officeDocument/2006/relationships/image" Target="../media/image1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20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hyperlink" Target="http://www.youtube.com/watch?v=lc7scxvKQOo" TargetMode="External"/><Relationship Id="rId6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21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hyperlink" Target="https://attack.mitre.org/groups/G1052/" TargetMode="External"/><Relationship Id="rId6" Type="http://schemas.openxmlformats.org/officeDocument/2006/relationships/hyperlink" Target="https://www.weforum.org/stories/2025/02/deepfake-ai-cybercrime-arup/" TargetMode="External"/><Relationship Id="rId7" Type="http://schemas.openxmlformats.org/officeDocument/2006/relationships/hyperlink" Target="https://www.crowdstrike.com/en-us/cybersecurity-101/social-engineering/ai-social-engineering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Relationship Id="rId4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6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1" name="Google Shape;291;p46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2" name="Google Shape;292;p46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93" name="Google Shape;293;p46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Pretexting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4" name="Google Shape;294;p46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threat actor creates a fake situation for the victim, and poses as the right person to resolve it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Ironically, the scammer often claims that the victim has been impacted by a security breach, and then offers to fix it if the victim provides important account information or control over the victims device.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Technically, almost every social engineering attack involves some aspect of pretexting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7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0" name="Google Shape;300;p47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1" name="Google Shape;301;p47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02" name="Google Shape;302;p47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Baiting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03" name="Google Shape;303;p47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Baiting lures victims into knowingly or unwittingly giving up sensitive information or downloading malicious code by tempting them with a valuable offer or object 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This commonly occurs on peer-to-peer sites like social media, where someone might encourage you to download a video or music, but it is actually malware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Probably the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best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known version of this is the Nigerian Prince scam.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One specific type is USB baiting - STUXNET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9" name="Google Shape;309;p48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0" name="Google Shape;310;p48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11" name="Google Shape;311;p48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Tailgating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2" name="Google Shape;312;p48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Tailgating - sometimes known as ‘piggybacking’ is when an unauthorised person closely follows an authorised area into an are containing sensitive information or valuable assets. 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This can be conducted in person, for example, a threat actor can follow an employee through an unlocked door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can also be a digital tactic, such as when a person leaves a computer unattended while still logged into a private account or network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9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8" name="Google Shape;318;p49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9" name="Google Shape;319;p49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20" name="Google Shape;320;p49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Watering Hole Attack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21" name="Google Shape;321;p49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This comes from the phrase ‘somebody poisoned the watering hole’ 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They are a very targeted attack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attacker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will set a trap by compromising a website that is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likely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to be visited by a particular group of people, rather than targeting that group directly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 example is industry websites that are frequently visited by employees of a certain sector such as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energy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or a public sector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attacker is then likely to carry out further attacks once the individuals data or device has been compromised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0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7" name="Google Shape;327;p50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8" name="Google Shape;328;p50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29" name="Google Shape;329;p50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Quid Pro Quo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30" name="Google Shape;330;p50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Hackers dangle a desirable good or service in exchange for the victim’s sensitive information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E.g. fake contest winnings or seemingly innocent loyalty rewards 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a man with the words quid pro quo written on his face (provided by Tenor)" id="331" name="Google Shape;331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4575" y="2943774"/>
            <a:ext cx="2952725" cy="219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1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7" name="Google Shape;337;p51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8" name="Google Shape;338;p51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39" name="Google Shape;339;p51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Scareware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0" name="Google Shape;340;p51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 form of malware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is software that uses fear to manipulate people into sharing confidential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information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or downloading malware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Ironically, it often comes in the form of pop-ups or emails imploring you to act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immediately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to get rid of supposed viruses or malware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can also take the form of a fake law enforcement notice accusing the user of a crime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a cartoon smiley face with big eyes and a missing tooth (provided by Tenor)" id="341" name="Google Shape;341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1688" y="3254975"/>
            <a:ext cx="1808425" cy="1808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yellow minion with big eyes is standing in the dark (provided by Tenor)" id="342" name="Google Shape;342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95781" y="3254975"/>
            <a:ext cx="1721269" cy="1808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hamster with its mouth open and its eyes closed . (provided by Tenor)" id="343" name="Google Shape;343;p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52700" y="3254975"/>
            <a:ext cx="1808425" cy="1808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person 's face with a very large mouth . (provided by Tenor)" id="344" name="Google Shape;344;p5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85188" y="228600"/>
            <a:ext cx="4743450" cy="468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2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0" name="Google Shape;350;p52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1" name="Google Shape;351;p52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52" name="Google Shape;352;p52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Phishing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3" name="Google Shape;353;p52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Types of Phishing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○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Spear Phishing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○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Smishing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○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Vishing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○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Pharming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○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Whaling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○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Angler Phishing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Credit card phishing. Piles of credit cards with a fish hook on computer keyboard. Credit card phishing scam with credit card in fishing hook (provided by Getty Images)" id="354" name="Google Shape;354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02324" y="1063950"/>
            <a:ext cx="4524524" cy="30155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3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0" name="Google Shape;360;p53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1" name="Google Shape;361;p53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62" name="Google Shape;362;p53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Spear </a:t>
            </a: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Phishing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3" name="Google Shape;363;p53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Spear phishing is a type of phishing attack that targets a specific individual, group or organisation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 classic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phishing attack is generally carried out ‘in bulk’ compared to a targeted spear phishing attack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These personalised scams trick victims into divulging sensitive data, downloading malware or sending money to an attacker 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4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9" name="Google Shape;369;p54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0" name="Google Shape;370;p54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71" name="Google Shape;371;p54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Smishing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2" name="Google Shape;372;p54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rgbClr val="6AA84F"/>
                </a:solidFill>
                <a:latin typeface="IBM Plex Sans"/>
                <a:ea typeface="IBM Plex Sans"/>
                <a:cs typeface="IBM Plex Sans"/>
                <a:sym typeface="IBM Plex Sans"/>
              </a:rPr>
              <a:t>Sm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</a:t>
            </a:r>
            <a:r>
              <a:rPr lang="en-GB" sz="2000">
                <a:solidFill>
                  <a:srgbClr val="6AA84F"/>
                </a:solidFill>
                <a:latin typeface="IBM Plex Sans"/>
                <a:ea typeface="IBM Plex Sans"/>
                <a:cs typeface="IBM Plex Sans"/>
                <a:sym typeface="IBM Plex Sans"/>
              </a:rPr>
              <a:t>s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hing is a social engineering attack that uses fake mobile text messages to trick people into downloading malware, sharing sensitive information or sending money to cyber criminals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term ‘smishing’ is a combination of </a:t>
            </a:r>
            <a:r>
              <a:rPr lang="en-GB" sz="2000">
                <a:solidFill>
                  <a:srgbClr val="6AA84F"/>
                </a:solidFill>
                <a:latin typeface="IBM Plex Sans"/>
                <a:ea typeface="IBM Plex Sans"/>
                <a:cs typeface="IBM Plex Sans"/>
                <a:sym typeface="IBM Plex Sans"/>
              </a:rPr>
              <a:t>‘SMS’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or ‘short message service’, the technology behind text messages, and ‘phishing’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a black and white drawing of a cell phone on a surface (provided by Tenor)" id="373" name="Google Shape;373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9000" y="3208825"/>
            <a:ext cx="3223600" cy="181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5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9" name="Google Shape;379;p55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0" name="Google Shape;380;p55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81" name="Google Shape;381;p55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Vishing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Simple Social Engineering Trick with a phone call and crying baby" id="382" name="Google Shape;382;p55" title="This is how hackers hack you using simple social engineering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0" y="1141200"/>
            <a:ext cx="6096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8"/>
          <p:cNvSpPr txBox="1"/>
          <p:nvPr/>
        </p:nvSpPr>
        <p:spPr>
          <a:xfrm>
            <a:off x="742448" y="490538"/>
            <a:ext cx="1115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209" name="Google Shape;209;p38" title="DMUHackers Social Route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"/>
            <a:ext cx="9144000" cy="5143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6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8" name="Google Shape;388;p56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9" name="Google Shape;389;p56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90" name="Google Shape;390;p56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Pharming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1" name="Google Shape;391;p56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Pharming is a term used to describe a type of cyber-attack that redirects users to fraudulent websites or manipulates their computer systems to collect sensitive information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Also known as ‘pharmaceutical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phishing’ or ‘phishing without a lure’ 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7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7" name="Google Shape;397;p57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8" name="Google Shape;398;p57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99" name="Google Shape;399;p57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Whaling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00" name="Google Shape;400;p57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Whale phishing, or whaling, is a type of phishing attack that targets high-level corporate officers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with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fraudulent emails, text messages or phone calls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messages are carefully written to manipulate the recipient into divulging sensitive corporate data and personal information or authorising large payments to cybercriminals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8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6" name="Google Shape;406;p58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7" name="Google Shape;407;p58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08" name="Google Shape;408;p58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Angler</a:t>
            </a: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Phishing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09" name="Google Shape;409;p58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Angler phishing is a type of phishing attack that targets social media users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 hacker creates a fake social media account and pretends to be a customer service employee working for a company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They then contact customers of that company who have made complaints on social media 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Using this disguise, the attacker tries to convince the victims to give up their private data or install malware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a fish is swimming in the dark with a blue light on its head . (provided by Tenor)" id="410" name="Google Shape;410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3600" y="3362625"/>
            <a:ext cx="3012875" cy="173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9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6" name="Google Shape;416;p59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7" name="Google Shape;417;p59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18" name="Google Shape;418;p59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How is AI changing social engineering?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9" name="Google Shape;419;p59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accent3"/>
                </a:solidFill>
                <a:latin typeface="IBM Plex Sans"/>
                <a:ea typeface="IBM Plex Sans"/>
                <a:cs typeface="IBM Plex Sans"/>
                <a:sym typeface="IBM Plex Sans"/>
              </a:rPr>
              <a:t>AI cybersecurity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threats are becoming more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advanced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and accessible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Massive advancement in </a:t>
            </a:r>
            <a:r>
              <a:rPr lang="en-GB" sz="2000">
                <a:solidFill>
                  <a:srgbClr val="FCB3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AI </a:t>
            </a:r>
            <a:r>
              <a:rPr lang="en-GB" sz="2000">
                <a:solidFill>
                  <a:srgbClr val="FCB3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deep fakes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in 2025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Phishing emails can now be </a:t>
            </a:r>
            <a:r>
              <a:rPr lang="en-GB" sz="2000">
                <a:solidFill>
                  <a:srgbClr val="3D9A7E"/>
                </a:solidFill>
                <a:latin typeface="IBM Plex Sans"/>
                <a:ea typeface="IBM Plex Sans"/>
                <a:cs typeface="IBM Plex Sans"/>
                <a:sym typeface="IBM Plex Sans"/>
              </a:rPr>
              <a:t>formulated on mass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via AI tools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Generative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AI tools can augment phishing campaigns by dynamically </a:t>
            </a:r>
            <a:r>
              <a:rPr lang="en-GB" sz="2000">
                <a:solidFill>
                  <a:srgbClr val="F9CB9C"/>
                </a:solidFill>
                <a:latin typeface="IBM Plex Sans"/>
                <a:ea typeface="IBM Plex Sans"/>
                <a:cs typeface="IBM Plex Sans"/>
                <a:sym typeface="IBM Plex Sans"/>
              </a:rPr>
              <a:t>adjusting attacks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based on user interaction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rgbClr val="CC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LLMs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used to generate images and content for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facilitating North Korean aligned-threat group ‘Contagious Interview’ in 2025. </a:t>
            </a:r>
            <a:r>
              <a:rPr lang="en-GB" sz="2000" u="sng">
                <a:solidFill>
                  <a:srgbClr val="00FFFF"/>
                </a:solidFill>
                <a:latin typeface="IBM Plex Sans"/>
                <a:ea typeface="IBM Plex Sans"/>
                <a:cs typeface="IBM Plex Sans"/>
                <a:sym typeface="IBM Plex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G1052</a:t>
            </a:r>
            <a:endParaRPr sz="2000">
              <a:solidFill>
                <a:srgbClr val="00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Extra Links: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GB" sz="2000">
                <a:solidFill>
                  <a:srgbClr val="00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GB" sz="1100" u="sng">
                <a:solidFill>
                  <a:srgbClr val="00FFFF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Cybercrime: Lessons learned from a $25m deepfake attack | World Economic Forum</a:t>
            </a:r>
            <a:endParaRPr sz="2000">
              <a:solidFill>
                <a:srgbClr val="00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600"/>
              <a:buFont typeface="IBM Plex Sans"/>
              <a:buChar char="●"/>
            </a:pPr>
            <a:r>
              <a:rPr lang="en-GB" sz="2000">
                <a:solidFill>
                  <a:srgbClr val="00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  </a:t>
            </a:r>
            <a:r>
              <a:rPr lang="en-GB" sz="1100" u="sng">
                <a:solidFill>
                  <a:srgbClr val="00FFFF"/>
                </a:solidFill>
                <a:latin typeface="IBM Plex Sans"/>
                <a:ea typeface="IBM Plex Sans"/>
                <a:cs typeface="IBM Plex Sans"/>
                <a:sym typeface="IBM Plex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crowdstrike.com | AI Social Engineering</a:t>
            </a:r>
            <a:endParaRPr sz="1100">
              <a:solidFill>
                <a:srgbClr val="00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0"/>
          <p:cNvSpPr/>
          <p:nvPr/>
        </p:nvSpPr>
        <p:spPr>
          <a:xfrm>
            <a:off x="4100266" y="3827288"/>
            <a:ext cx="943468" cy="1099720"/>
          </a:xfrm>
          <a:custGeom>
            <a:rect b="b" l="l" r="r" t="t"/>
            <a:pathLst>
              <a:path extrusionOk="0" h="2199439" w="1886935">
                <a:moveTo>
                  <a:pt x="0" y="0"/>
                </a:moveTo>
                <a:lnTo>
                  <a:pt x="1886936" y="0"/>
                </a:lnTo>
                <a:lnTo>
                  <a:pt x="1886936" y="2199438"/>
                </a:lnTo>
                <a:lnTo>
                  <a:pt x="0" y="21994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5" name="Google Shape;425;p60"/>
          <p:cNvSpPr/>
          <p:nvPr/>
        </p:nvSpPr>
        <p:spPr>
          <a:xfrm>
            <a:off x="1441101" y="1052998"/>
            <a:ext cx="6261798" cy="2584415"/>
          </a:xfrm>
          <a:custGeom>
            <a:rect b="b" l="l" r="r" t="t"/>
            <a:pathLst>
              <a:path extrusionOk="0" h="5168830" w="12523597">
                <a:moveTo>
                  <a:pt x="0" y="0"/>
                </a:moveTo>
                <a:lnTo>
                  <a:pt x="12523596" y="0"/>
                </a:lnTo>
                <a:lnTo>
                  <a:pt x="12523596" y="5168830"/>
                </a:lnTo>
                <a:lnTo>
                  <a:pt x="0" y="51688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6" name="Google Shape;426;p60"/>
          <p:cNvSpPr txBox="1"/>
          <p:nvPr/>
        </p:nvSpPr>
        <p:spPr>
          <a:xfrm>
            <a:off x="3256501" y="155125"/>
            <a:ext cx="2631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Practical</a:t>
            </a:r>
            <a:endParaRPr sz="700"/>
          </a:p>
        </p:txBody>
      </p:sp>
      <p:sp>
        <p:nvSpPr>
          <p:cNvPr id="427" name="Google Shape;427;p60"/>
          <p:cNvSpPr txBox="1"/>
          <p:nvPr/>
        </p:nvSpPr>
        <p:spPr>
          <a:xfrm>
            <a:off x="1441100" y="1117975"/>
            <a:ext cx="6261900" cy="25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 this weeks practical, we are going to be using something new. 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HACKTORIA is a story driven OSINT CTF tool.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You’re going to be looking into finding information about someone using their </a:t>
            </a:r>
            <a:r>
              <a:rPr b="1" lang="en-GB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social </a:t>
            </a:r>
            <a:r>
              <a:rPr lang="en-GB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media. 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1"/>
          <p:cNvSpPr/>
          <p:nvPr/>
        </p:nvSpPr>
        <p:spPr>
          <a:xfrm>
            <a:off x="4100266" y="3827288"/>
            <a:ext cx="943468" cy="1099720"/>
          </a:xfrm>
          <a:custGeom>
            <a:rect b="b" l="l" r="r" t="t"/>
            <a:pathLst>
              <a:path extrusionOk="0" h="2199439" w="1886935">
                <a:moveTo>
                  <a:pt x="0" y="0"/>
                </a:moveTo>
                <a:lnTo>
                  <a:pt x="1886936" y="0"/>
                </a:lnTo>
                <a:lnTo>
                  <a:pt x="1886936" y="2199438"/>
                </a:lnTo>
                <a:lnTo>
                  <a:pt x="0" y="21994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3" name="Google Shape;433;p61"/>
          <p:cNvSpPr/>
          <p:nvPr/>
        </p:nvSpPr>
        <p:spPr>
          <a:xfrm>
            <a:off x="1441101" y="1052998"/>
            <a:ext cx="6261798" cy="2584415"/>
          </a:xfrm>
          <a:custGeom>
            <a:rect b="b" l="l" r="r" t="t"/>
            <a:pathLst>
              <a:path extrusionOk="0" h="5168830" w="12523597">
                <a:moveTo>
                  <a:pt x="0" y="0"/>
                </a:moveTo>
                <a:lnTo>
                  <a:pt x="12523596" y="0"/>
                </a:lnTo>
                <a:lnTo>
                  <a:pt x="12523596" y="5168830"/>
                </a:lnTo>
                <a:lnTo>
                  <a:pt x="0" y="51688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4" name="Google Shape;434;p61"/>
          <p:cNvSpPr txBox="1"/>
          <p:nvPr/>
        </p:nvSpPr>
        <p:spPr>
          <a:xfrm>
            <a:off x="3256501" y="155125"/>
            <a:ext cx="2631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Practical</a:t>
            </a:r>
            <a:endParaRPr sz="700"/>
          </a:p>
        </p:txBody>
      </p:sp>
      <p:pic>
        <p:nvPicPr>
          <p:cNvPr id="435" name="Google Shape;435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25050" y="1141900"/>
            <a:ext cx="3293901" cy="1853476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61"/>
          <p:cNvSpPr txBox="1"/>
          <p:nvPr/>
        </p:nvSpPr>
        <p:spPr>
          <a:xfrm>
            <a:off x="2448300" y="3144375"/>
            <a:ext cx="42474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HACKTORIA - The Spy Who Vanished</a:t>
            </a:r>
            <a:endParaRPr b="1"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9"/>
          <p:cNvSpPr/>
          <p:nvPr/>
        </p:nvSpPr>
        <p:spPr>
          <a:xfrm>
            <a:off x="0" y="0"/>
            <a:ext cx="9144000" cy="6096000"/>
          </a:xfrm>
          <a:custGeom>
            <a:rect b="b" l="l" r="r" t="t"/>
            <a:pathLst>
              <a:path extrusionOk="0" h="12192000" w="18288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2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15" name="Google Shape;215;p39"/>
          <p:cNvGrpSpPr/>
          <p:nvPr/>
        </p:nvGrpSpPr>
        <p:grpSpPr>
          <a:xfrm>
            <a:off x="-220774" y="1887607"/>
            <a:ext cx="9585548" cy="3255895"/>
            <a:chOff x="0" y="-38100"/>
            <a:chExt cx="5049177" cy="1715039"/>
          </a:xfrm>
        </p:grpSpPr>
        <p:sp>
          <p:nvSpPr>
            <p:cNvPr id="216" name="Google Shape;216;p39"/>
            <p:cNvSpPr/>
            <p:nvPr/>
          </p:nvSpPr>
          <p:spPr>
            <a:xfrm>
              <a:off x="0" y="0"/>
              <a:ext cx="5049177" cy="1676939"/>
            </a:xfrm>
            <a:custGeom>
              <a:rect b="b" l="l" r="r" t="t"/>
              <a:pathLst>
                <a:path extrusionOk="0" h="1676939" w="5049177">
                  <a:moveTo>
                    <a:pt x="0" y="0"/>
                  </a:moveTo>
                  <a:lnTo>
                    <a:pt x="5049177" y="0"/>
                  </a:lnTo>
                  <a:lnTo>
                    <a:pt x="5049177" y="1676939"/>
                  </a:lnTo>
                  <a:lnTo>
                    <a:pt x="0" y="1676939"/>
                  </a:lnTo>
                  <a:close/>
                </a:path>
              </a:pathLst>
            </a:cu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17" name="Google Shape;217;p39"/>
            <p:cNvSpPr txBox="1"/>
            <p:nvPr/>
          </p:nvSpPr>
          <p:spPr>
            <a:xfrm>
              <a:off x="0" y="-38100"/>
              <a:ext cx="5049177" cy="17150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8" name="Google Shape;218;p39"/>
          <p:cNvGrpSpPr/>
          <p:nvPr/>
        </p:nvGrpSpPr>
        <p:grpSpPr>
          <a:xfrm>
            <a:off x="508472" y="2965908"/>
            <a:ext cx="8115300" cy="1701570"/>
            <a:chOff x="0" y="-38100"/>
            <a:chExt cx="4274726" cy="896301"/>
          </a:xfrm>
        </p:grpSpPr>
        <p:sp>
          <p:nvSpPr>
            <p:cNvPr id="219" name="Google Shape;219;p39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FFFFFF">
                  <a:alpha val="600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9"/>
            <p:cNvSpPr txBox="1"/>
            <p:nvPr/>
          </p:nvSpPr>
          <p:spPr>
            <a:xfrm>
              <a:off x="0" y="-38100"/>
              <a:ext cx="4274726" cy="8963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1" name="Google Shape;221;p39"/>
          <p:cNvGrpSpPr/>
          <p:nvPr/>
        </p:nvGrpSpPr>
        <p:grpSpPr>
          <a:xfrm>
            <a:off x="514350" y="2965908"/>
            <a:ext cx="8115300" cy="1701570"/>
            <a:chOff x="0" y="-38100"/>
            <a:chExt cx="4274726" cy="896301"/>
          </a:xfrm>
        </p:grpSpPr>
        <p:sp>
          <p:nvSpPr>
            <p:cNvPr id="222" name="Google Shape;222;p39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FFFFFF">
                <a:alpha val="15294"/>
              </a:srgbClr>
            </a:solidFill>
            <a:ln cap="rnd" cmpd="sng" w="38100">
              <a:solidFill>
                <a:srgbClr val="FFFFFF">
                  <a:alpha val="15294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9"/>
            <p:cNvSpPr txBox="1"/>
            <p:nvPr/>
          </p:nvSpPr>
          <p:spPr>
            <a:xfrm>
              <a:off x="0" y="-38100"/>
              <a:ext cx="4274726" cy="8963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4" name="Google Shape;224;p39"/>
          <p:cNvGrpSpPr/>
          <p:nvPr/>
        </p:nvGrpSpPr>
        <p:grpSpPr>
          <a:xfrm rot="-5400000">
            <a:off x="6847428" y="-119834"/>
            <a:ext cx="2176738" cy="2416406"/>
            <a:chOff x="0" y="-38100"/>
            <a:chExt cx="1146594" cy="1272839"/>
          </a:xfrm>
        </p:grpSpPr>
        <p:sp>
          <p:nvSpPr>
            <p:cNvPr id="225" name="Google Shape;225;p39"/>
            <p:cNvSpPr/>
            <p:nvPr/>
          </p:nvSpPr>
          <p:spPr>
            <a:xfrm>
              <a:off x="0" y="0"/>
              <a:ext cx="1146594" cy="1234739"/>
            </a:xfrm>
            <a:custGeom>
              <a:rect b="b" l="l" r="r" t="t"/>
              <a:pathLst>
                <a:path extrusionOk="0" h="1234739" w="1146594">
                  <a:moveTo>
                    <a:pt x="0" y="0"/>
                  </a:moveTo>
                  <a:lnTo>
                    <a:pt x="1146594" y="0"/>
                  </a:lnTo>
                  <a:lnTo>
                    <a:pt x="1146594" y="1234739"/>
                  </a:lnTo>
                  <a:lnTo>
                    <a:pt x="0" y="1234739"/>
                  </a:lnTo>
                  <a:close/>
                </a:path>
              </a:pathLst>
            </a:custGeom>
            <a:gradFill>
              <a:gsLst>
                <a:gs pos="0">
                  <a:srgbClr val="08172A">
                    <a:alpha val="0"/>
                  </a:srgbClr>
                </a:gs>
                <a:gs pos="50000">
                  <a:srgbClr val="08172A">
                    <a:alpha val="0"/>
                  </a:srgbClr>
                </a:gs>
                <a:gs pos="100000">
                  <a:srgbClr val="09182B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26" name="Google Shape;226;p39"/>
            <p:cNvSpPr txBox="1"/>
            <p:nvPr/>
          </p:nvSpPr>
          <p:spPr>
            <a:xfrm>
              <a:off x="0" y="-38100"/>
              <a:ext cx="1146594" cy="12728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7" name="Google Shape;227;p39"/>
          <p:cNvSpPr/>
          <p:nvPr/>
        </p:nvSpPr>
        <p:spPr>
          <a:xfrm>
            <a:off x="7463587" y="454983"/>
            <a:ext cx="1264423" cy="1473830"/>
          </a:xfrm>
          <a:custGeom>
            <a:rect b="b" l="l" r="r" t="t"/>
            <a:pathLst>
              <a:path extrusionOk="0" h="2947660" w="2528846">
                <a:moveTo>
                  <a:pt x="0" y="0"/>
                </a:moveTo>
                <a:lnTo>
                  <a:pt x="2528847" y="0"/>
                </a:lnTo>
                <a:lnTo>
                  <a:pt x="2528847" y="2947660"/>
                </a:lnTo>
                <a:lnTo>
                  <a:pt x="0" y="29476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8" name="Google Shape;228;p39"/>
          <p:cNvSpPr txBox="1"/>
          <p:nvPr/>
        </p:nvSpPr>
        <p:spPr>
          <a:xfrm>
            <a:off x="514350" y="509588"/>
            <a:ext cx="3486006" cy="1100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DMU </a:t>
            </a:r>
            <a:endParaRPr sz="7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Hacking Society</a:t>
            </a:r>
            <a:endParaRPr sz="700"/>
          </a:p>
        </p:txBody>
      </p:sp>
      <p:sp>
        <p:nvSpPr>
          <p:cNvPr id="229" name="Google Shape;229;p39"/>
          <p:cNvSpPr txBox="1"/>
          <p:nvPr/>
        </p:nvSpPr>
        <p:spPr>
          <a:xfrm>
            <a:off x="602175" y="3117250"/>
            <a:ext cx="7935000" cy="14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Social Engineering</a:t>
            </a:r>
            <a:endParaRPr sz="48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0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5" name="Google Shape;235;p40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6" name="Google Shape;236;p40"/>
          <p:cNvSpPr/>
          <p:nvPr/>
        </p:nvSpPr>
        <p:spPr>
          <a:xfrm>
            <a:off x="5477416" y="1838245"/>
            <a:ext cx="1956401" cy="2057400"/>
          </a:xfrm>
          <a:custGeom>
            <a:rect b="b" l="l" r="r" t="t"/>
            <a:pathLst>
              <a:path extrusionOk="0" h="4114800" w="3912801">
                <a:moveTo>
                  <a:pt x="0" y="0"/>
                </a:moveTo>
                <a:lnTo>
                  <a:pt x="3912801" y="0"/>
                </a:lnTo>
                <a:lnTo>
                  <a:pt x="39128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7" name="Google Shape;237;p40"/>
          <p:cNvSpPr/>
          <p:nvPr/>
        </p:nvSpPr>
        <p:spPr>
          <a:xfrm>
            <a:off x="1710184" y="1838245"/>
            <a:ext cx="2916418" cy="2057400"/>
          </a:xfrm>
          <a:custGeom>
            <a:rect b="b" l="l" r="r" t="t"/>
            <a:pathLst>
              <a:path extrusionOk="0" h="4114800" w="5832835">
                <a:moveTo>
                  <a:pt x="0" y="0"/>
                </a:moveTo>
                <a:lnTo>
                  <a:pt x="5832835" y="0"/>
                </a:lnTo>
                <a:lnTo>
                  <a:pt x="58328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8" name="Google Shape;238;p40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39" name="Google Shape;239;p40"/>
          <p:cNvSpPr txBox="1"/>
          <p:nvPr/>
        </p:nvSpPr>
        <p:spPr>
          <a:xfrm>
            <a:off x="1052140" y="712073"/>
            <a:ext cx="7039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D0nt d0 1ll3gal sh1t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0" name="Google Shape;240;p40"/>
          <p:cNvSpPr txBox="1"/>
          <p:nvPr/>
        </p:nvSpPr>
        <p:spPr>
          <a:xfrm>
            <a:off x="1710184" y="4180840"/>
            <a:ext cx="572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2600" u="none" cap="none" strike="noStrike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please..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1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6" name="Google Shape;246;p41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7" name="Google Shape;247;p41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48" name="Google Shape;248;p41"/>
          <p:cNvSpPr txBox="1"/>
          <p:nvPr/>
        </p:nvSpPr>
        <p:spPr>
          <a:xfrm>
            <a:off x="525525" y="923550"/>
            <a:ext cx="8301300" cy="3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Q-Zips are in progress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P2P CTF sign-ups are now live!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Guest talk next week and a proper social :)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PwnEd soon(ish) - get preparing for the Quals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41"/>
          <p:cNvSpPr txBox="1"/>
          <p:nvPr/>
        </p:nvSpPr>
        <p:spPr>
          <a:xfrm>
            <a:off x="1659600" y="296200"/>
            <a:ext cx="582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Announcements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5" name="Google Shape;255;p42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6" name="Google Shape;256;p42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57" name="Google Shape;257;p42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What is Social Engineering?</a:t>
            </a:r>
            <a:r>
              <a:rPr lang="en-GB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8" name="Google Shape;258;p42"/>
          <p:cNvSpPr txBox="1"/>
          <p:nvPr/>
        </p:nvSpPr>
        <p:spPr>
          <a:xfrm>
            <a:off x="378525" y="959550"/>
            <a:ext cx="8448300" cy="32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Social engineering is the term used for a broad range of malicious activities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accomplished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through human interactions.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uses psychological manipulation to trick users into making security mistakes or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giving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away sensitive information.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works by building false trust, exploiting human error, and using persuasion.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4" name="Google Shape;264;p43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5" name="Google Shape;265;p43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66" name="Google Shape;266;p43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Social Engineering Life Cycle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67" name="Google Shape;267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9045" y="918100"/>
            <a:ext cx="6765923" cy="410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3" name="Google Shape;273;p44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4" name="Google Shape;274;p44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75" name="Google Shape;275;p44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4 Basic Steps to An Attack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6" name="Google Shape;276;p44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D9EAD3"/>
              </a:buClr>
              <a:buSzPts val="2000"/>
              <a:buFont typeface="IBM Plex Sans"/>
              <a:buAutoNum type="arabicPeriod"/>
            </a:pPr>
            <a:r>
              <a:rPr b="1" lang="en-GB" sz="2000">
                <a:solidFill>
                  <a:srgbClr val="6AA84F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Preparation:</a:t>
            </a:r>
            <a:r>
              <a:rPr lang="en-GB" sz="2000">
                <a:solidFill>
                  <a:srgbClr val="D9EAD3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social engineer gathers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information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about their victims including where to contact them - social media, email, text-messaging platforms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AutoNum type="arabicPeriod"/>
            </a:pPr>
            <a:r>
              <a:rPr b="1" lang="en-GB" sz="2000">
                <a:solidFill>
                  <a:srgbClr val="FFD966"/>
                </a:solidFill>
                <a:latin typeface="IBM Plex Sans"/>
                <a:ea typeface="IBM Plex Sans"/>
                <a:cs typeface="IBM Plex Sans"/>
                <a:sym typeface="IBM Plex Sans"/>
              </a:rPr>
              <a:t>Infiltration: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The social engineer contacts their victims, often by impersonating a trustworthy or enticing source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AutoNum type="arabicPeriod"/>
            </a:pPr>
            <a:r>
              <a:rPr b="1" lang="en-GB" sz="2000">
                <a:solidFill>
                  <a:srgbClr val="E69138"/>
                </a:solidFill>
                <a:latin typeface="IBM Plex Sans"/>
                <a:ea typeface="IBM Plex Sans"/>
                <a:cs typeface="IBM Plex Sans"/>
                <a:sym typeface="IBM Plex Sans"/>
              </a:rPr>
              <a:t>Exploitation:</a:t>
            </a:r>
            <a:r>
              <a:rPr lang="en-GB" sz="2000">
                <a:solidFill>
                  <a:srgbClr val="E69138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This is where the type of attack can come into play - some attackers may now use their influence to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request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information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from their victims, others will get their victims to click on a link leading them to download malware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AutoNum type="arabicPeriod"/>
            </a:pPr>
            <a:r>
              <a:rPr b="1" lang="en-GB" sz="2000">
                <a:solidFill>
                  <a:srgbClr val="CC4125"/>
                </a:solidFill>
                <a:latin typeface="IBM Plex Sans"/>
                <a:ea typeface="IBM Plex Sans"/>
                <a:cs typeface="IBM Plex Sans"/>
                <a:sym typeface="IBM Plex Sans"/>
              </a:rPr>
              <a:t>Disengagement:</a:t>
            </a: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After carrying out their attack, the attacker will abruptly break off communication with their victims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5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2" name="Google Shape;282;p45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3" name="Google Shape;283;p45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84" name="Google Shape;284;p45"/>
          <p:cNvSpPr txBox="1"/>
          <p:nvPr/>
        </p:nvSpPr>
        <p:spPr>
          <a:xfrm>
            <a:off x="2026938" y="366200"/>
            <a:ext cx="5090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Tactics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85" name="Google Shape;285;p45"/>
          <p:cNvSpPr txBox="1"/>
          <p:nvPr/>
        </p:nvSpPr>
        <p:spPr>
          <a:xfrm>
            <a:off x="378525" y="959550"/>
            <a:ext cx="84483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Pretexting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Baiting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Tailgating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Watering hole attack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Quid Pro Quo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Scareware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●"/>
            </a:pPr>
            <a:r>
              <a:rPr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Phishing </a:t>
            </a:r>
            <a:endParaRPr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